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69" r:id="rId3"/>
    <p:sldId id="266" r:id="rId4"/>
    <p:sldId id="267" r:id="rId5"/>
    <p:sldId id="268" r:id="rId6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6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44" autoAdjust="0"/>
    <p:restoredTop sz="78191" autoAdjust="0"/>
  </p:normalViewPr>
  <p:slideViewPr>
    <p:cSldViewPr>
      <p:cViewPr>
        <p:scale>
          <a:sx n="120" d="100"/>
          <a:sy n="120" d="100"/>
        </p:scale>
        <p:origin x="-6" y="8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5AE04-6386-4994-B9AA-45534EB2DED4}" type="datetimeFigureOut">
              <a:rPr lang="en-GB" smtClean="0"/>
              <a:pPr/>
              <a:t>05/07/2016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EBBA37-5E74-42A5-A98C-4B53BA74655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958948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F5BA92-E402-41F4-AF79-9AEBE298EC47}" type="datetimeFigureOut">
              <a:rPr lang="en-GB" smtClean="0"/>
              <a:pPr/>
              <a:t>05/07/2016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7A79A0-6777-43F2-B889-245EDAF081F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31327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7A79A0-6777-43F2-B889-245EDAF081FD}" type="slidenum">
              <a:rPr lang="en-GB" smtClean="0"/>
              <a:pPr/>
              <a:t>1</a:t>
            </a:fld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Grey Background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928688" y="1556793"/>
            <a:ext cx="7272338" cy="460905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7286676" cy="571504"/>
          </a:xfrm>
        </p:spPr>
        <p:txBody>
          <a:bodyPr lIns="0" tIns="0" rIns="0" bIns="0"/>
          <a:lstStyle>
            <a:lvl1pPr marL="0" indent="0" algn="l">
              <a:buNone/>
              <a:defRPr lang="en-GB" sz="3600" b="1" baseline="0" dirty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 List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88" y="609600"/>
            <a:ext cx="7286625" cy="731168"/>
          </a:xfrm>
        </p:spPr>
        <p:txBody>
          <a:bodyPr/>
          <a:lstStyle>
            <a:lvl1pPr>
              <a:defRPr lang="en-GB" sz="3600" b="1" baseline="0" dirty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928688" y="1412777"/>
            <a:ext cx="7272338" cy="475307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Box 3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in 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L_PPT_Logo_Colou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855663"/>
            <a:ext cx="1985963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8662" y="2571744"/>
            <a:ext cx="7629524" cy="642941"/>
          </a:xfrm>
        </p:spPr>
        <p:txBody>
          <a:bodyPr lIns="0" tIns="0" rIns="0" bIns="0" anchor="t"/>
          <a:lstStyle>
            <a:lvl1pPr>
              <a:defRPr sz="3600" baseline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3214685"/>
            <a:ext cx="6843738" cy="2781304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pic>
        <p:nvPicPr>
          <p:cNvPr id="5" name="Picture 4" descr="EL_PPT_Logo_Colou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855663"/>
            <a:ext cx="1985963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8662" y="2571744"/>
            <a:ext cx="7629524" cy="642941"/>
          </a:xfrm>
        </p:spPr>
        <p:txBody>
          <a:bodyPr lIns="0" tIns="0" rIns="0" bIns="0" anchor="t"/>
          <a:lstStyle>
            <a:lvl1pPr>
              <a:defRPr sz="4000" baseline="0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3214685"/>
            <a:ext cx="6843738" cy="2781304"/>
          </a:xfrm>
        </p:spPr>
        <p:txBody>
          <a:bodyPr lIns="0" tIns="0" rIns="0" bIns="0"/>
          <a:lstStyle>
            <a:lvl1pPr marL="0" indent="0" algn="l">
              <a:buNone/>
              <a:defRPr sz="24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Width Image Slide - Grey Background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7286676" cy="571504"/>
          </a:xfrm>
        </p:spPr>
        <p:txBody>
          <a:bodyPr lIns="0" tIns="0" rIns="0" bIns="0"/>
          <a:lstStyle>
            <a:lvl1pPr marL="0" indent="0" algn="l">
              <a:buNone/>
              <a:defRPr sz="3600" b="1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500188"/>
            <a:ext cx="9144000" cy="4643456"/>
          </a:xfrm>
        </p:spPr>
        <p:txBody>
          <a:bodyPr/>
          <a:lstStyle/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7286676" cy="571504"/>
          </a:xfrm>
        </p:spPr>
        <p:txBody>
          <a:bodyPr lIns="0" tIns="0" rIns="0" bIns="0"/>
          <a:lstStyle>
            <a:lvl1pPr marL="0" indent="0" algn="l">
              <a:buNone/>
              <a:defRPr lang="en-GB" sz="3600" b="1" baseline="0" dirty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28688" y="1500188"/>
            <a:ext cx="7286625" cy="4786312"/>
          </a:xfrm>
        </p:spPr>
        <p:txBody>
          <a:bodyPr/>
          <a:lstStyle/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Width Image Slide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62" y="857232"/>
            <a:ext cx="7286676" cy="571504"/>
          </a:xfrm>
        </p:spPr>
        <p:txBody>
          <a:bodyPr lIns="0" tIns="0" rIns="0" bIns="0"/>
          <a:lstStyle>
            <a:lvl1pPr marL="0" indent="0" algn="l">
              <a:buNone/>
              <a:defRPr lang="en-GB" sz="3600" b="1" baseline="0" dirty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1500188"/>
            <a:ext cx="9144000" cy="4643456"/>
          </a:xfrm>
        </p:spPr>
        <p:txBody>
          <a:bodyPr/>
          <a:lstStyle/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pic>
        <p:nvPicPr>
          <p:cNvPr id="4" name="Object 2"/>
          <p:cNvPicPr>
            <a:picLocks noChangeArrowheads="1"/>
          </p:cNvPicPr>
          <p:nvPr/>
        </p:nvPicPr>
        <p:blipFill>
          <a:blip r:embed="rId2" cstate="print"/>
          <a:srcRect l="-5783" t="-1459" r="-9131" b="-15309"/>
          <a:stretch>
            <a:fillRect/>
          </a:stretch>
        </p:blipFill>
        <p:spPr bwMode="auto">
          <a:xfrm>
            <a:off x="8028384" y="6438900"/>
            <a:ext cx="9715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 Slide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>
            <a:picLocks noChangeArrowheads="1"/>
          </p:cNvPicPr>
          <p:nvPr/>
        </p:nvPicPr>
        <p:blipFill>
          <a:blip r:embed="rId2" cstate="print"/>
          <a:srcRect l="-5783" t="-1459" r="-9131" b="-15309"/>
          <a:stretch>
            <a:fillRect/>
          </a:stretch>
        </p:blipFill>
        <p:spPr bwMode="auto">
          <a:xfrm>
            <a:off x="8028384" y="6438900"/>
            <a:ext cx="97155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1475656" y="6453336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Page</a:t>
            </a:r>
            <a:r>
              <a:rPr lang="en-GB" sz="1400" dirty="0" smtClean="0">
                <a:solidFill>
                  <a:schemeClr val="tx1"/>
                </a:solidFill>
              </a:rPr>
              <a:t> </a:t>
            </a:r>
            <a:fld id="{4AD21782-941A-47FC-A4A6-715C8E382D93}" type="slidenum">
              <a:rPr lang="en-GB" sz="1400" smtClean="0">
                <a:solidFill>
                  <a:schemeClr val="tx1"/>
                </a:solidFill>
              </a:rPr>
              <a:pPr algn="ctr"/>
              <a:t>‹#›</a:t>
            </a:fld>
            <a:endParaRPr lang="en-GB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28688" y="609600"/>
            <a:ext cx="72866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8688" y="1714500"/>
            <a:ext cx="72866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Box 6"/>
          <p:cNvSpPr txBox="1"/>
          <p:nvPr/>
        </p:nvSpPr>
        <p:spPr>
          <a:xfrm>
            <a:off x="3745011" y="6484114"/>
            <a:ext cx="1653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ElectraLink Confidential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228184" y="6452830"/>
            <a:ext cx="11512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000" dirty="0" smtClean="0">
                <a:solidFill>
                  <a:schemeClr val="tx1"/>
                </a:solidFill>
              </a:rPr>
              <a:t>©ElectraLink 2015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24328" y="6615336"/>
            <a:ext cx="1594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" dirty="0" smtClean="0">
                <a:solidFill>
                  <a:schemeClr val="tx1"/>
                </a:solidFill>
              </a:rPr>
              <a:t>FS 559738  EMS 559739 </a:t>
            </a:r>
            <a:r>
              <a:rPr lang="en-GB" sz="6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619353</a:t>
            </a:r>
            <a:endParaRPr lang="en-GB" sz="600" dirty="0" smtClean="0">
              <a:solidFill>
                <a:schemeClr val="tx1"/>
              </a:solidFill>
            </a:endParaRPr>
          </a:p>
          <a:p>
            <a:pPr algn="ctr"/>
            <a:endParaRPr lang="en-GB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6298613"/>
            <a:ext cx="1461429" cy="32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61" r:id="rId3"/>
    <p:sldLayoutId id="2147483662" r:id="rId4"/>
    <p:sldLayoutId id="2147483663" r:id="rId5"/>
    <p:sldLayoutId id="2147483666" r:id="rId6"/>
    <p:sldLayoutId id="2147483667" r:id="rId7"/>
    <p:sldLayoutId id="2147483672" r:id="rId8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Helvetica" pitchFamily="34" charset="0"/>
          <a:ea typeface="ＭＳ Ｐゴシック" pitchFamily="1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Helvetica" pitchFamily="34" charset="0"/>
          <a:ea typeface="ＭＳ Ｐゴシック" pitchFamily="1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Helvetica" pitchFamily="34" charset="0"/>
          <a:ea typeface="ＭＳ Ｐゴシック" pitchFamily="1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Helvetica" pitchFamily="34" charset="0"/>
          <a:ea typeface="ＭＳ Ｐゴシック" pitchFamily="1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ill Sans" pitchFamily="1" charset="0"/>
          <a:ea typeface="ＭＳ Ｐゴシック" pitchFamily="1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ill Sans" pitchFamily="1" charset="0"/>
          <a:ea typeface="ＭＳ Ｐゴシック" pitchFamily="1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ill Sans" pitchFamily="1" charset="0"/>
          <a:ea typeface="ＭＳ Ｐゴシック" pitchFamily="1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Gill Sans" pitchFamily="1" charset="0"/>
          <a:ea typeface="ＭＳ Ｐゴシック" pitchFamily="1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7F7F7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7F7F7F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7F7F7F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7F7F7F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7F7F7F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333333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571744"/>
            <a:ext cx="7802610" cy="642941"/>
          </a:xfrm>
        </p:spPr>
        <p:txBody>
          <a:bodyPr/>
          <a:lstStyle/>
          <a:p>
            <a:pPr algn="ctr"/>
            <a:r>
              <a:rPr lang="en-GB" sz="4400" b="1" dirty="0" err="1" smtClean="0"/>
              <a:t>ElectraLink</a:t>
            </a:r>
            <a:r>
              <a:rPr lang="en-GB" sz="4400" b="1" dirty="0" smtClean="0"/>
              <a:t> </a:t>
            </a:r>
            <a:br>
              <a:rPr lang="en-GB" sz="4400" b="1" dirty="0" smtClean="0"/>
            </a:br>
            <a:r>
              <a:rPr lang="en-GB" b="1" dirty="0" smtClean="0"/>
              <a:t>ETTOS WG MEETING</a:t>
            </a:r>
            <a:r>
              <a:rPr lang="en-GB" sz="4400" b="1" dirty="0" smtClean="0"/>
              <a:t/>
            </a:r>
            <a:br>
              <a:rPr lang="en-GB" sz="4400" b="1" dirty="0" smtClean="0"/>
            </a:br>
            <a:r>
              <a:rPr lang="en-GB" sz="2400" b="1" dirty="0" smtClean="0"/>
              <a:t>12 July </a:t>
            </a:r>
            <a:r>
              <a:rPr lang="en-GB" sz="2400" b="1" dirty="0" smtClean="0"/>
              <a:t>2016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1331640" y="2276872"/>
            <a:ext cx="6750000" cy="3906961"/>
          </a:xfrm>
          <a:prstGeom prst="rect">
            <a:avLst/>
          </a:prstGeom>
          <a:solidFill>
            <a:schemeClr val="bg1">
              <a:alpha val="59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1050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5825477" y="2243867"/>
            <a:ext cx="0" cy="4076990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Connector 6"/>
          <p:cNvCxnSpPr/>
          <p:nvPr/>
        </p:nvCxnSpPr>
        <p:spPr bwMode="auto">
          <a:xfrm>
            <a:off x="7534274" y="2243867"/>
            <a:ext cx="0" cy="4082136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 bwMode="auto">
          <a:xfrm>
            <a:off x="1616337" y="2627120"/>
            <a:ext cx="6528040" cy="3629563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1050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9" name="Diamond 8"/>
          <p:cNvSpPr/>
          <p:nvPr/>
        </p:nvSpPr>
        <p:spPr bwMode="auto">
          <a:xfrm>
            <a:off x="2750020" y="2054536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6652725" y="2069486"/>
            <a:ext cx="248945" cy="95115"/>
          </a:xfrm>
          <a:prstGeom prst="roundRect">
            <a:avLst/>
          </a:prstGeom>
          <a:solidFill>
            <a:schemeClr val="accent1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 dirty="0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6281" y="2066422"/>
            <a:ext cx="522932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b="1" dirty="0">
                <a:latin typeface="Calibri" panose="020F0502020204030204" pitchFamily="34" charset="0"/>
              </a:rPr>
              <a:t>Key Milestones: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952311" y="2065135"/>
            <a:ext cx="463978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b="1" dirty="0">
                <a:latin typeface="Calibri" panose="020F0502020204030204" pitchFamily="34" charset="0"/>
              </a:rPr>
              <a:t>Key activities</a:t>
            </a: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2407883" y="2241022"/>
            <a:ext cx="0" cy="4079834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Connector 13"/>
          <p:cNvCxnSpPr/>
          <p:nvPr/>
        </p:nvCxnSpPr>
        <p:spPr bwMode="auto">
          <a:xfrm>
            <a:off x="4971078" y="2243866"/>
            <a:ext cx="0" cy="4077000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Connector 14"/>
          <p:cNvCxnSpPr/>
          <p:nvPr/>
        </p:nvCxnSpPr>
        <p:spPr bwMode="auto">
          <a:xfrm>
            <a:off x="4116680" y="2243868"/>
            <a:ext cx="0" cy="4076989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Connector 15"/>
          <p:cNvCxnSpPr/>
          <p:nvPr/>
        </p:nvCxnSpPr>
        <p:spPr bwMode="auto">
          <a:xfrm>
            <a:off x="6682055" y="2243867"/>
            <a:ext cx="0" cy="4082136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1717113" y="635967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Feb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53072" y="635967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Mar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27103" y="2675858"/>
            <a:ext cx="376802" cy="795952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r>
              <a:rPr lang="en-GB" sz="600" b="1" dirty="0">
                <a:latin typeface="Calibri" panose="020F0502020204030204" pitchFamily="34" charset="0"/>
              </a:rPr>
              <a:t>WS1:</a:t>
            </a:r>
          </a:p>
          <a:p>
            <a:r>
              <a:rPr lang="en-GB" sz="600" b="1" dirty="0">
                <a:latin typeface="Calibri" panose="020F0502020204030204" pitchFamily="34" charset="0"/>
              </a:rPr>
              <a:t>Implementation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27103" y="3907311"/>
            <a:ext cx="376802" cy="639394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r>
              <a:rPr lang="en-GB" sz="600" b="1" dirty="0">
                <a:latin typeface="Calibri" panose="020F0502020204030204" pitchFamily="34" charset="0"/>
              </a:rPr>
              <a:t>WS2: Stakeholder </a:t>
            </a:r>
          </a:p>
          <a:p>
            <a:r>
              <a:rPr lang="en-GB" sz="600" b="1" dirty="0">
                <a:latin typeface="Calibri" panose="020F0502020204030204" pitchFamily="34" charset="0"/>
              </a:rPr>
              <a:t>engagement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22340" y="4721865"/>
            <a:ext cx="376802" cy="598705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r>
              <a:rPr lang="en-GB" sz="600" b="1" dirty="0">
                <a:latin typeface="Calibri" panose="020F0502020204030204" pitchFamily="34" charset="0"/>
              </a:rPr>
              <a:t>WS3: Code </a:t>
            </a:r>
          </a:p>
          <a:p>
            <a:r>
              <a:rPr lang="en-GB" sz="600" b="1" dirty="0">
                <a:latin typeface="Calibri" panose="020F0502020204030204" pitchFamily="34" charset="0"/>
              </a:rPr>
              <a:t>Governance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26035" y="1479766"/>
            <a:ext cx="376802" cy="804575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r>
              <a:rPr lang="en-GB" sz="600" b="1" dirty="0">
                <a:latin typeface="Calibri" panose="020F0502020204030204" pitchFamily="34" charset="0"/>
              </a:rPr>
              <a:t>WS0: Contract</a:t>
            </a:r>
            <a:br>
              <a:rPr lang="en-GB" sz="600" b="1" dirty="0">
                <a:latin typeface="Calibri" panose="020F0502020204030204" pitchFamily="34" charset="0"/>
              </a:rPr>
            </a:br>
            <a:r>
              <a:rPr lang="en-GB" sz="600" b="1" dirty="0">
                <a:latin typeface="Calibri" panose="020F0502020204030204" pitchFamily="34" charset="0"/>
              </a:rPr>
              <a:t>Negotiation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524733" y="5622957"/>
            <a:ext cx="586452" cy="15103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b="1" dirty="0">
                <a:latin typeface="Calibri" panose="020F0502020204030204" pitchFamily="34" charset="0"/>
              </a:rPr>
              <a:t>2016</a:t>
            </a:r>
          </a:p>
        </p:txBody>
      </p:sp>
      <p:cxnSp>
        <p:nvCxnSpPr>
          <p:cNvPr id="25" name="Straight Connector 24"/>
          <p:cNvCxnSpPr/>
          <p:nvPr/>
        </p:nvCxnSpPr>
        <p:spPr bwMode="auto">
          <a:xfrm>
            <a:off x="1616336" y="6487052"/>
            <a:ext cx="0" cy="9704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6" name="Straight Connector 25"/>
          <p:cNvCxnSpPr/>
          <p:nvPr/>
        </p:nvCxnSpPr>
        <p:spPr bwMode="auto">
          <a:xfrm>
            <a:off x="4971078" y="6495757"/>
            <a:ext cx="0" cy="97047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7" name="TextBox 26"/>
          <p:cNvSpPr txBox="1"/>
          <p:nvPr/>
        </p:nvSpPr>
        <p:spPr>
          <a:xfrm>
            <a:off x="3389031" y="6348070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Apr</a:t>
            </a:r>
          </a:p>
        </p:txBody>
      </p:sp>
      <p:cxnSp>
        <p:nvCxnSpPr>
          <p:cNvPr id="28" name="Straight Connector 27"/>
          <p:cNvCxnSpPr/>
          <p:nvPr/>
        </p:nvCxnSpPr>
        <p:spPr bwMode="auto">
          <a:xfrm>
            <a:off x="1624795" y="6535576"/>
            <a:ext cx="1484341" cy="0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Connector 28"/>
          <p:cNvCxnSpPr/>
          <p:nvPr/>
        </p:nvCxnSpPr>
        <p:spPr bwMode="auto">
          <a:xfrm>
            <a:off x="3427982" y="6535576"/>
            <a:ext cx="1539000" cy="0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Straight Connector 29"/>
          <p:cNvCxnSpPr/>
          <p:nvPr/>
        </p:nvCxnSpPr>
        <p:spPr bwMode="auto">
          <a:xfrm>
            <a:off x="4979174" y="6535576"/>
            <a:ext cx="1539000" cy="0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" name="Straight Connector 30"/>
          <p:cNvCxnSpPr/>
          <p:nvPr/>
        </p:nvCxnSpPr>
        <p:spPr bwMode="auto">
          <a:xfrm>
            <a:off x="6831926" y="6535576"/>
            <a:ext cx="1512000" cy="0"/>
          </a:xfrm>
          <a:prstGeom prst="line">
            <a:avLst/>
          </a:prstGeom>
          <a:noFill/>
          <a:ln w="12700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Rounded Rectangle 31"/>
          <p:cNvSpPr/>
          <p:nvPr/>
        </p:nvSpPr>
        <p:spPr bwMode="auto">
          <a:xfrm>
            <a:off x="7451218" y="2069486"/>
            <a:ext cx="248945" cy="95115"/>
          </a:xfrm>
          <a:prstGeom prst="roundRect">
            <a:avLst/>
          </a:prstGeom>
          <a:pattFill prst="ltUpDiag">
            <a:fgClr>
              <a:schemeClr val="accent1"/>
            </a:fgClr>
            <a:bgClr>
              <a:schemeClr val="bg1"/>
            </a:bgClr>
          </a:patt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endParaRPr lang="en-GB" sz="6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733714" y="2069353"/>
            <a:ext cx="622403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b="1" dirty="0">
                <a:latin typeface="Calibri" panose="020F0502020204030204" pitchFamily="34" charset="0"/>
              </a:rPr>
              <a:t>Key Activities TBC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860032" y="2060848"/>
            <a:ext cx="721778" cy="161746"/>
          </a:xfrm>
          <a:prstGeom prst="rect">
            <a:avLst/>
          </a:prstGeom>
          <a:noFill/>
        </p:spPr>
        <p:txBody>
          <a:bodyPr wrap="square" lIns="2700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TRAS </a:t>
            </a:r>
            <a:r>
              <a:rPr lang="en-GB" sz="600" dirty="0" smtClean="0">
                <a:latin typeface="Calibri" panose="020F0502020204030204" pitchFamily="34" charset="0"/>
              </a:rPr>
              <a:t>Steering </a:t>
            </a:r>
            <a:r>
              <a:rPr lang="en-GB" sz="600" dirty="0">
                <a:latin typeface="Calibri" panose="020F0502020204030204" pitchFamily="34" charset="0"/>
              </a:rPr>
              <a:t>Group</a:t>
            </a:r>
          </a:p>
        </p:txBody>
      </p:sp>
      <p:sp>
        <p:nvSpPr>
          <p:cNvPr id="35" name="5-Point Star 34"/>
          <p:cNvSpPr/>
          <p:nvPr/>
        </p:nvSpPr>
        <p:spPr bwMode="auto">
          <a:xfrm>
            <a:off x="4728294" y="2054976"/>
            <a:ext cx="108000" cy="108000"/>
          </a:xfrm>
          <a:prstGeom prst="star5">
            <a:avLst/>
          </a:prstGeom>
          <a:solidFill>
            <a:schemeClr val="accent3"/>
          </a:solidFill>
          <a:ln w="63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810146" y="2060851"/>
            <a:ext cx="773798" cy="161746"/>
          </a:xfrm>
          <a:prstGeom prst="rect">
            <a:avLst/>
          </a:prstGeom>
          <a:noFill/>
        </p:spPr>
        <p:txBody>
          <a:bodyPr wrap="square" lIns="2700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TOLS Working Group</a:t>
            </a:r>
          </a:p>
        </p:txBody>
      </p:sp>
      <p:sp>
        <p:nvSpPr>
          <p:cNvPr id="37" name="5-Point Star 36"/>
          <p:cNvSpPr/>
          <p:nvPr/>
        </p:nvSpPr>
        <p:spPr bwMode="auto">
          <a:xfrm>
            <a:off x="5645226" y="2054979"/>
            <a:ext cx="108000" cy="108000"/>
          </a:xfrm>
          <a:prstGeom prst="star5">
            <a:avLst/>
          </a:prstGeom>
          <a:solidFill>
            <a:srgbClr val="FF3399"/>
          </a:solidFill>
          <a:ln w="635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08116" y="2066424"/>
            <a:ext cx="293241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On Track</a:t>
            </a:r>
          </a:p>
        </p:txBody>
      </p:sp>
      <p:sp>
        <p:nvSpPr>
          <p:cNvPr id="39" name="Diamond 38"/>
          <p:cNvSpPr/>
          <p:nvPr/>
        </p:nvSpPr>
        <p:spPr bwMode="auto">
          <a:xfrm>
            <a:off x="3218976" y="2054538"/>
            <a:ext cx="108000" cy="108000"/>
          </a:xfrm>
          <a:prstGeom prst="diamond">
            <a:avLst/>
          </a:prstGeom>
          <a:solidFill>
            <a:srgbClr val="FFC000"/>
          </a:solidFill>
          <a:ln w="6350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365660" y="2066426"/>
            <a:ext cx="293241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At Risk</a:t>
            </a:r>
          </a:p>
        </p:txBody>
      </p:sp>
      <p:sp>
        <p:nvSpPr>
          <p:cNvPr id="41" name="Diamond 40"/>
          <p:cNvSpPr/>
          <p:nvPr/>
        </p:nvSpPr>
        <p:spPr bwMode="auto">
          <a:xfrm>
            <a:off x="3615422" y="2054541"/>
            <a:ext cx="108000" cy="108000"/>
          </a:xfrm>
          <a:prstGeom prst="diamond">
            <a:avLst/>
          </a:prstGeom>
          <a:solidFill>
            <a:srgbClr val="FF0000"/>
          </a:solidFill>
          <a:ln w="63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73517" y="2066428"/>
            <a:ext cx="293241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Missed</a:t>
            </a:r>
          </a:p>
        </p:txBody>
      </p:sp>
      <p:sp>
        <p:nvSpPr>
          <p:cNvPr id="43" name="Diamond 42"/>
          <p:cNvSpPr/>
          <p:nvPr/>
        </p:nvSpPr>
        <p:spPr bwMode="auto">
          <a:xfrm>
            <a:off x="2249289" y="2054538"/>
            <a:ext cx="108000" cy="108000"/>
          </a:xfrm>
          <a:prstGeom prst="diamond">
            <a:avLst/>
          </a:prstGeom>
          <a:solidFill>
            <a:srgbClr val="00B0F0"/>
          </a:solidFill>
          <a:ln w="63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391056" y="2066426"/>
            <a:ext cx="360892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dirty="0">
                <a:latin typeface="Calibri" panose="020F0502020204030204" pitchFamily="34" charset="0"/>
              </a:rPr>
              <a:t>Complete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123039" y="2054825"/>
            <a:ext cx="522932" cy="16174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600" b="1" dirty="0">
                <a:latin typeface="Calibri" panose="020F0502020204030204" pitchFamily="34" charset="0"/>
              </a:rPr>
              <a:t>Key Meetings:</a:t>
            </a:r>
          </a:p>
        </p:txBody>
      </p:sp>
      <p:cxnSp>
        <p:nvCxnSpPr>
          <p:cNvPr id="46" name="Straight Connector 45"/>
          <p:cNvCxnSpPr/>
          <p:nvPr/>
        </p:nvCxnSpPr>
        <p:spPr bwMode="auto">
          <a:xfrm>
            <a:off x="2055416" y="2243867"/>
            <a:ext cx="0" cy="4082136"/>
          </a:xfrm>
          <a:prstGeom prst="line">
            <a:avLst/>
          </a:prstGeom>
          <a:noFill/>
          <a:ln w="12700" cap="flat" cmpd="sng" algn="ctr">
            <a:solidFill>
              <a:srgbClr val="00B05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Rectangle 46"/>
          <p:cNvSpPr/>
          <p:nvPr/>
        </p:nvSpPr>
        <p:spPr bwMode="auto">
          <a:xfrm>
            <a:off x="1619672" y="2276872"/>
            <a:ext cx="6750000" cy="170780"/>
          </a:xfrm>
          <a:prstGeom prst="rect">
            <a:avLst/>
          </a:prstGeom>
          <a:solidFill>
            <a:schemeClr val="bg1">
              <a:alpha val="59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1050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39575" y="635880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May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075534" y="635880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Jun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911493" y="6347199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Jul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804798" y="635880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Aug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640757" y="6358802"/>
            <a:ext cx="586452" cy="19409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825" dirty="0">
                <a:latin typeface="Calibri" panose="020F0502020204030204" pitchFamily="34" charset="0"/>
              </a:rPr>
              <a:t>Sep</a:t>
            </a:r>
          </a:p>
        </p:txBody>
      </p:sp>
      <p:cxnSp>
        <p:nvCxnSpPr>
          <p:cNvPr id="53" name="Straight Connector 52"/>
          <p:cNvCxnSpPr/>
          <p:nvPr/>
        </p:nvCxnSpPr>
        <p:spPr bwMode="auto">
          <a:xfrm flipV="1">
            <a:off x="1616338" y="5440579"/>
            <a:ext cx="675000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Connector 53"/>
          <p:cNvCxnSpPr/>
          <p:nvPr/>
        </p:nvCxnSpPr>
        <p:spPr bwMode="auto">
          <a:xfrm flipV="1">
            <a:off x="1616340" y="3078182"/>
            <a:ext cx="675000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Straight Connector 54"/>
          <p:cNvCxnSpPr/>
          <p:nvPr/>
        </p:nvCxnSpPr>
        <p:spPr bwMode="auto">
          <a:xfrm flipV="1">
            <a:off x="1623780" y="4795955"/>
            <a:ext cx="6750000" cy="0"/>
          </a:xfrm>
          <a:prstGeom prst="line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Rounded Rectangle 55"/>
          <p:cNvSpPr/>
          <p:nvPr/>
        </p:nvSpPr>
        <p:spPr bwMode="auto">
          <a:xfrm>
            <a:off x="3267262" y="3140968"/>
            <a:ext cx="3176946" cy="72008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ECOES/</a:t>
            </a:r>
            <a:r>
              <a:rPr lang="en-GB" sz="525" dirty="0" err="1">
                <a:solidFill>
                  <a:schemeClr val="bg1"/>
                </a:solidFill>
                <a:latin typeface="Calibri" panose="020F0502020204030204" pitchFamily="34" charset="0"/>
              </a:rPr>
              <a:t>Exoserve</a:t>
            </a: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 data access </a:t>
            </a:r>
          </a:p>
        </p:txBody>
      </p:sp>
      <p:sp>
        <p:nvSpPr>
          <p:cNvPr id="57" name="Rounded Rectangle 56"/>
          <p:cNvSpPr/>
          <p:nvPr/>
        </p:nvSpPr>
        <p:spPr bwMode="auto">
          <a:xfrm>
            <a:off x="5756022" y="4370395"/>
            <a:ext cx="1742825" cy="74120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Interim Tip-Off Service</a:t>
            </a:r>
          </a:p>
        </p:txBody>
      </p:sp>
      <p:grpSp>
        <p:nvGrpSpPr>
          <p:cNvPr id="2" name="Group 57"/>
          <p:cNvGrpSpPr/>
          <p:nvPr/>
        </p:nvGrpSpPr>
        <p:grpSpPr>
          <a:xfrm>
            <a:off x="3652678" y="3900572"/>
            <a:ext cx="864683" cy="116326"/>
            <a:chOff x="2979912" y="1700583"/>
            <a:chExt cx="1152910" cy="155101"/>
          </a:xfrm>
        </p:grpSpPr>
        <p:sp>
          <p:nvSpPr>
            <p:cNvPr id="59" name="Diamond 58"/>
            <p:cNvSpPr/>
            <p:nvPr/>
          </p:nvSpPr>
          <p:spPr bwMode="auto">
            <a:xfrm>
              <a:off x="2979912" y="1700583"/>
              <a:ext cx="144000" cy="144000"/>
            </a:xfrm>
            <a:prstGeom prst="diamond">
              <a:avLst/>
            </a:prstGeom>
            <a:solidFill>
              <a:srgbClr val="00B0F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160211" y="1716165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Workshop 1</a:t>
              </a:r>
            </a:p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15/04</a:t>
              </a:r>
            </a:p>
          </p:txBody>
        </p:sp>
      </p:grpSp>
      <p:grpSp>
        <p:nvGrpSpPr>
          <p:cNvPr id="3" name="Group 60"/>
          <p:cNvGrpSpPr/>
          <p:nvPr/>
        </p:nvGrpSpPr>
        <p:grpSpPr>
          <a:xfrm>
            <a:off x="4718027" y="3835556"/>
            <a:ext cx="864683" cy="116326"/>
            <a:chOff x="4679051" y="1692254"/>
            <a:chExt cx="1152910" cy="155101"/>
          </a:xfrm>
        </p:grpSpPr>
        <p:sp>
          <p:nvSpPr>
            <p:cNvPr id="62" name="Diamond 61"/>
            <p:cNvSpPr/>
            <p:nvPr/>
          </p:nvSpPr>
          <p:spPr bwMode="auto">
            <a:xfrm>
              <a:off x="4679051" y="1692254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859350" y="1707836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Workshop 2</a:t>
              </a:r>
            </a:p>
          </p:txBody>
        </p:sp>
      </p:grpSp>
      <p:grpSp>
        <p:nvGrpSpPr>
          <p:cNvPr id="23" name="Group 63"/>
          <p:cNvGrpSpPr/>
          <p:nvPr/>
        </p:nvGrpSpPr>
        <p:grpSpPr>
          <a:xfrm>
            <a:off x="4859661" y="3522566"/>
            <a:ext cx="1057147" cy="125127"/>
            <a:chOff x="5137854" y="1874448"/>
            <a:chExt cx="1409529" cy="166836"/>
          </a:xfrm>
        </p:grpSpPr>
        <p:sp>
          <p:nvSpPr>
            <p:cNvPr id="65" name="Diamond 64"/>
            <p:cNvSpPr/>
            <p:nvPr/>
          </p:nvSpPr>
          <p:spPr bwMode="auto">
            <a:xfrm>
              <a:off x="5137854" y="1874448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318153" y="1890030"/>
              <a:ext cx="1229230" cy="1512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Sign-off Operating Procedures</a:t>
              </a:r>
            </a:p>
          </p:txBody>
        </p:sp>
      </p:grpSp>
      <p:sp>
        <p:nvSpPr>
          <p:cNvPr id="67" name="Rounded Rectangle 66"/>
          <p:cNvSpPr/>
          <p:nvPr/>
        </p:nvSpPr>
        <p:spPr bwMode="auto">
          <a:xfrm>
            <a:off x="3675814" y="3286240"/>
            <a:ext cx="1288502" cy="86602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Setup Access to Secure Portal</a:t>
            </a:r>
          </a:p>
        </p:txBody>
      </p:sp>
      <p:grpSp>
        <p:nvGrpSpPr>
          <p:cNvPr id="58" name="Group 67"/>
          <p:cNvGrpSpPr/>
          <p:nvPr/>
        </p:nvGrpSpPr>
        <p:grpSpPr>
          <a:xfrm>
            <a:off x="2426986" y="3824791"/>
            <a:ext cx="864683" cy="116326"/>
            <a:chOff x="2979912" y="1700583"/>
            <a:chExt cx="1152910" cy="155101"/>
          </a:xfrm>
        </p:grpSpPr>
        <p:sp>
          <p:nvSpPr>
            <p:cNvPr id="69" name="Diamond 68"/>
            <p:cNvSpPr/>
            <p:nvPr/>
          </p:nvSpPr>
          <p:spPr bwMode="auto">
            <a:xfrm>
              <a:off x="2979912" y="1700583"/>
              <a:ext cx="144000" cy="144000"/>
            </a:xfrm>
            <a:prstGeom prst="diamond">
              <a:avLst/>
            </a:prstGeom>
            <a:solidFill>
              <a:srgbClr val="00B0F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3160211" y="1716165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Agree TCG Membership</a:t>
              </a:r>
            </a:p>
          </p:txBody>
        </p:sp>
      </p:grpSp>
      <p:grpSp>
        <p:nvGrpSpPr>
          <p:cNvPr id="61" name="Group 70"/>
          <p:cNvGrpSpPr/>
          <p:nvPr/>
        </p:nvGrpSpPr>
        <p:grpSpPr>
          <a:xfrm>
            <a:off x="5458361" y="4000814"/>
            <a:ext cx="2706971" cy="208379"/>
            <a:chOff x="2480349" y="1747639"/>
            <a:chExt cx="3609294" cy="277839"/>
          </a:xfrm>
        </p:grpSpPr>
        <p:sp>
          <p:nvSpPr>
            <p:cNvPr id="72" name="Diamond 71"/>
            <p:cNvSpPr/>
            <p:nvPr/>
          </p:nvSpPr>
          <p:spPr bwMode="auto">
            <a:xfrm>
              <a:off x="2480349" y="1777306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266983" y="1747639"/>
              <a:ext cx="822660" cy="27783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Sign-off Advertising &amp; </a:t>
              </a:r>
              <a:r>
                <a:rPr lang="en-GB" sz="525" dirty="0" err="1">
                  <a:latin typeface="Calibri" panose="020F0502020204030204" pitchFamily="34" charset="0"/>
                </a:rPr>
                <a:t>Comms</a:t>
              </a:r>
              <a:r>
                <a:rPr lang="en-GB" sz="525" dirty="0">
                  <a:latin typeface="Calibri" panose="020F0502020204030204" pitchFamily="34" charset="0"/>
                </a:rPr>
                <a:t> Plan</a:t>
              </a:r>
            </a:p>
          </p:txBody>
        </p:sp>
      </p:grpSp>
      <p:grpSp>
        <p:nvGrpSpPr>
          <p:cNvPr id="64" name="Group 73"/>
          <p:cNvGrpSpPr/>
          <p:nvPr/>
        </p:nvGrpSpPr>
        <p:grpSpPr>
          <a:xfrm>
            <a:off x="4940087" y="3363336"/>
            <a:ext cx="864683" cy="116326"/>
            <a:chOff x="2979912" y="1700583"/>
            <a:chExt cx="1152910" cy="155101"/>
          </a:xfrm>
        </p:grpSpPr>
        <p:sp>
          <p:nvSpPr>
            <p:cNvPr id="75" name="Diamond 74"/>
            <p:cNvSpPr/>
            <p:nvPr/>
          </p:nvSpPr>
          <p:spPr bwMode="auto">
            <a:xfrm>
              <a:off x="2979912" y="1700583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160211" y="1716165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Portal available to all recipients</a:t>
              </a:r>
            </a:p>
          </p:txBody>
        </p:sp>
      </p:grpSp>
      <p:cxnSp>
        <p:nvCxnSpPr>
          <p:cNvPr id="77" name="Elbow Connector 76"/>
          <p:cNvCxnSpPr/>
          <p:nvPr/>
        </p:nvCxnSpPr>
        <p:spPr bwMode="auto">
          <a:xfrm rot="16200000" flipH="1">
            <a:off x="4857748" y="3331933"/>
            <a:ext cx="107144" cy="85217"/>
          </a:xfrm>
          <a:prstGeom prst="bentConnector2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8" name="Group 77"/>
          <p:cNvGrpSpPr/>
          <p:nvPr/>
        </p:nvGrpSpPr>
        <p:grpSpPr>
          <a:xfrm>
            <a:off x="2426370" y="2264394"/>
            <a:ext cx="5863604" cy="120331"/>
            <a:chOff x="1623507" y="1083823"/>
            <a:chExt cx="7818139" cy="160441"/>
          </a:xfrm>
        </p:grpSpPr>
        <p:sp>
          <p:nvSpPr>
            <p:cNvPr id="79" name="5-Point Star 78"/>
            <p:cNvSpPr/>
            <p:nvPr/>
          </p:nvSpPr>
          <p:spPr bwMode="auto">
            <a:xfrm>
              <a:off x="1623507" y="1092694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0" name="5-Point Star 79"/>
            <p:cNvSpPr/>
            <p:nvPr/>
          </p:nvSpPr>
          <p:spPr bwMode="auto">
            <a:xfrm>
              <a:off x="3126315" y="1099233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1" name="5-Point Star 80"/>
            <p:cNvSpPr/>
            <p:nvPr/>
          </p:nvSpPr>
          <p:spPr bwMode="auto">
            <a:xfrm>
              <a:off x="4700244" y="1100264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2" name="5-Point Star 81"/>
            <p:cNvSpPr/>
            <p:nvPr/>
          </p:nvSpPr>
          <p:spPr bwMode="auto">
            <a:xfrm>
              <a:off x="6166972" y="1083823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3" name="5-Point Star 82"/>
            <p:cNvSpPr/>
            <p:nvPr/>
          </p:nvSpPr>
          <p:spPr bwMode="auto">
            <a:xfrm>
              <a:off x="7864357" y="1092694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4" name="5-Point Star 83"/>
            <p:cNvSpPr/>
            <p:nvPr/>
          </p:nvSpPr>
          <p:spPr bwMode="auto">
            <a:xfrm>
              <a:off x="9297646" y="1100264"/>
              <a:ext cx="144000" cy="144000"/>
            </a:xfrm>
            <a:prstGeom prst="star5">
              <a:avLst/>
            </a:prstGeom>
            <a:solidFill>
              <a:srgbClr val="FF3399"/>
            </a:solidFill>
            <a:ln w="6350" cap="flat" cmpd="sng" algn="ctr">
              <a:solidFill>
                <a:srgbClr val="7030A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71" name="Group 84"/>
          <p:cNvGrpSpPr/>
          <p:nvPr/>
        </p:nvGrpSpPr>
        <p:grpSpPr>
          <a:xfrm>
            <a:off x="1571664" y="2409911"/>
            <a:ext cx="1656816" cy="514945"/>
            <a:chOff x="3916646" y="4695619"/>
            <a:chExt cx="2209089" cy="686594"/>
          </a:xfrm>
        </p:grpSpPr>
        <p:sp>
          <p:nvSpPr>
            <p:cNvPr id="86" name="Rounded Rectangle 85"/>
            <p:cNvSpPr/>
            <p:nvPr/>
          </p:nvSpPr>
          <p:spPr bwMode="auto">
            <a:xfrm>
              <a:off x="4102268" y="4855920"/>
              <a:ext cx="2022773" cy="253114"/>
            </a:xfrm>
            <a:prstGeom prst="roundRect">
              <a:avLst/>
            </a:prstGeom>
            <a:noFill/>
            <a:ln w="3175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  <a:t>Agree Contract</a:t>
              </a:r>
              <a:b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</a:br>
              <a: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  <a:t>Parameters</a:t>
              </a:r>
            </a:p>
          </p:txBody>
        </p:sp>
        <p:sp>
          <p:nvSpPr>
            <p:cNvPr id="87" name="Diamond 86"/>
            <p:cNvSpPr/>
            <p:nvPr/>
          </p:nvSpPr>
          <p:spPr bwMode="auto">
            <a:xfrm>
              <a:off x="3916646" y="4695619"/>
              <a:ext cx="144000" cy="144000"/>
            </a:xfrm>
            <a:prstGeom prst="diamond">
              <a:avLst/>
            </a:prstGeom>
            <a:solidFill>
              <a:srgbClr val="00B0F0"/>
            </a:solidFill>
            <a:ln w="63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1050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4097494" y="4717576"/>
              <a:ext cx="972611" cy="213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TSG Approval of proposal</a:t>
              </a:r>
            </a:p>
          </p:txBody>
        </p:sp>
        <p:cxnSp>
          <p:nvCxnSpPr>
            <p:cNvPr id="89" name="Elbow Connector 88"/>
            <p:cNvCxnSpPr>
              <a:stCxn id="87" idx="2"/>
              <a:endCxn id="86" idx="1"/>
            </p:cNvCxnSpPr>
            <p:nvPr/>
          </p:nvCxnSpPr>
          <p:spPr bwMode="auto">
            <a:xfrm rot="16200000" flipH="1">
              <a:off x="3974028" y="4854237"/>
              <a:ext cx="142858" cy="113622"/>
            </a:xfrm>
            <a:prstGeom prst="bentConnector2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" name="Rounded Rectangle 91"/>
            <p:cNvSpPr/>
            <p:nvPr/>
          </p:nvSpPr>
          <p:spPr bwMode="auto">
            <a:xfrm>
              <a:off x="4375443" y="5129099"/>
              <a:ext cx="1750292" cy="253114"/>
            </a:xfrm>
            <a:prstGeom prst="roundRect">
              <a:avLst/>
            </a:prstGeom>
            <a:noFill/>
            <a:ln w="3175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  <a:t>Negotiate</a:t>
              </a:r>
              <a:b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</a:br>
              <a:r>
                <a:rPr lang="en-GB" sz="525" dirty="0">
                  <a:solidFill>
                    <a:schemeClr val="accent2"/>
                  </a:solidFill>
                  <a:latin typeface="Calibri" panose="020F0502020204030204" pitchFamily="34" charset="0"/>
                </a:rPr>
                <a:t>Contract</a:t>
              </a:r>
            </a:p>
          </p:txBody>
        </p:sp>
        <p:cxnSp>
          <p:nvCxnSpPr>
            <p:cNvPr id="93" name="Elbow Connector 92"/>
            <p:cNvCxnSpPr/>
            <p:nvPr/>
          </p:nvCxnSpPr>
          <p:spPr bwMode="auto">
            <a:xfrm rot="16200000" flipH="1">
              <a:off x="4263890" y="5128073"/>
              <a:ext cx="142858" cy="113622"/>
            </a:xfrm>
            <a:prstGeom prst="bentConnector2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96" name="Rounded Rectangle 95"/>
          <p:cNvSpPr/>
          <p:nvPr/>
        </p:nvSpPr>
        <p:spPr bwMode="auto">
          <a:xfrm>
            <a:off x="6124468" y="4645706"/>
            <a:ext cx="1404000" cy="95115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Execution of UAT Functionality</a:t>
            </a:r>
          </a:p>
        </p:txBody>
      </p:sp>
      <p:grpSp>
        <p:nvGrpSpPr>
          <p:cNvPr id="74" name="Group 96"/>
          <p:cNvGrpSpPr/>
          <p:nvPr/>
        </p:nvGrpSpPr>
        <p:grpSpPr>
          <a:xfrm>
            <a:off x="6477002" y="5123688"/>
            <a:ext cx="2104556" cy="173177"/>
            <a:chOff x="4452571" y="5240013"/>
            <a:chExt cx="2806074" cy="230903"/>
          </a:xfrm>
        </p:grpSpPr>
        <p:sp>
          <p:nvSpPr>
            <p:cNvPr id="98" name="Diamond 97"/>
            <p:cNvSpPr/>
            <p:nvPr/>
          </p:nvSpPr>
          <p:spPr bwMode="auto">
            <a:xfrm>
              <a:off x="4452571" y="5240013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1050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4638509" y="5257556"/>
              <a:ext cx="2620136" cy="213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Agreed processes</a:t>
              </a:r>
              <a:br>
                <a:rPr lang="en-GB" sz="525" dirty="0">
                  <a:latin typeface="Calibri" panose="020F0502020204030204" pitchFamily="34" charset="0"/>
                </a:rPr>
              </a:br>
              <a:r>
                <a:rPr lang="en-GB" sz="525" dirty="0">
                  <a:latin typeface="Calibri" panose="020F0502020204030204" pitchFamily="34" charset="0"/>
                </a:rPr>
                <a:t>Implemented in codes</a:t>
              </a:r>
            </a:p>
          </p:txBody>
        </p:sp>
      </p:grpSp>
      <p:sp>
        <p:nvSpPr>
          <p:cNvPr id="100" name="Rounded Rectangle 99"/>
          <p:cNvSpPr/>
          <p:nvPr/>
        </p:nvSpPr>
        <p:spPr bwMode="auto">
          <a:xfrm>
            <a:off x="2442668" y="5636147"/>
            <a:ext cx="1188000" cy="92866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Draft Enduring Gov. Processes</a:t>
            </a:r>
          </a:p>
        </p:txBody>
      </p:sp>
      <p:sp>
        <p:nvSpPr>
          <p:cNvPr id="101" name="Rounded Rectangle 100"/>
          <p:cNvSpPr/>
          <p:nvPr/>
        </p:nvSpPr>
        <p:spPr bwMode="auto">
          <a:xfrm>
            <a:off x="3609026" y="6015942"/>
            <a:ext cx="1344236" cy="99072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Consult on Proposed Enduring Solutions</a:t>
            </a:r>
          </a:p>
        </p:txBody>
      </p:sp>
      <p:grpSp>
        <p:nvGrpSpPr>
          <p:cNvPr id="78" name="Group 101"/>
          <p:cNvGrpSpPr/>
          <p:nvPr/>
        </p:nvGrpSpPr>
        <p:grpSpPr>
          <a:xfrm>
            <a:off x="3648031" y="4962680"/>
            <a:ext cx="864683" cy="116326"/>
            <a:chOff x="2979912" y="1700583"/>
            <a:chExt cx="1152910" cy="155101"/>
          </a:xfrm>
        </p:grpSpPr>
        <p:sp>
          <p:nvSpPr>
            <p:cNvPr id="103" name="Diamond 102"/>
            <p:cNvSpPr/>
            <p:nvPr/>
          </p:nvSpPr>
          <p:spPr bwMode="auto">
            <a:xfrm>
              <a:off x="2979912" y="1700583"/>
              <a:ext cx="144000" cy="144000"/>
            </a:xfrm>
            <a:prstGeom prst="diamond">
              <a:avLst/>
            </a:prstGeom>
            <a:solidFill>
              <a:srgbClr val="00B0F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3160211" y="1716165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Workshop 1</a:t>
              </a:r>
            </a:p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15/04</a:t>
              </a:r>
            </a:p>
          </p:txBody>
        </p:sp>
      </p:grpSp>
      <p:grpSp>
        <p:nvGrpSpPr>
          <p:cNvPr id="85" name="Group 104"/>
          <p:cNvGrpSpPr/>
          <p:nvPr/>
        </p:nvGrpSpPr>
        <p:grpSpPr>
          <a:xfrm>
            <a:off x="4719902" y="4956433"/>
            <a:ext cx="864683" cy="116326"/>
            <a:chOff x="4679051" y="1692254"/>
            <a:chExt cx="1152910" cy="155101"/>
          </a:xfrm>
        </p:grpSpPr>
        <p:sp>
          <p:nvSpPr>
            <p:cNvPr id="106" name="Diamond 105"/>
            <p:cNvSpPr/>
            <p:nvPr/>
          </p:nvSpPr>
          <p:spPr bwMode="auto">
            <a:xfrm>
              <a:off x="4679051" y="1692254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859350" y="1707836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Workshop 2</a:t>
              </a:r>
            </a:p>
          </p:txBody>
        </p:sp>
      </p:grpSp>
      <p:cxnSp>
        <p:nvCxnSpPr>
          <p:cNvPr id="108" name="Straight Arrow Connector 107"/>
          <p:cNvCxnSpPr>
            <a:stCxn id="59" idx="2"/>
            <a:endCxn id="103" idx="0"/>
          </p:cNvCxnSpPr>
          <p:nvPr/>
        </p:nvCxnSpPr>
        <p:spPr bwMode="auto">
          <a:xfrm flipH="1">
            <a:off x="3702031" y="4008572"/>
            <a:ext cx="4648" cy="954108"/>
          </a:xfrm>
          <a:prstGeom prst="straightConnector1">
            <a:avLst/>
          </a:prstGeom>
          <a:noFill/>
          <a:ln w="317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9" name="Straight Arrow Connector 108"/>
          <p:cNvCxnSpPr>
            <a:stCxn id="62" idx="2"/>
            <a:endCxn id="106" idx="0"/>
          </p:cNvCxnSpPr>
          <p:nvPr/>
        </p:nvCxnSpPr>
        <p:spPr bwMode="auto">
          <a:xfrm>
            <a:off x="4772027" y="3943556"/>
            <a:ext cx="1875" cy="1012877"/>
          </a:xfrm>
          <a:prstGeom prst="straightConnector1">
            <a:avLst/>
          </a:prstGeom>
          <a:noFill/>
          <a:ln w="3175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0" name="Rounded Rectangle 109"/>
          <p:cNvSpPr/>
          <p:nvPr/>
        </p:nvSpPr>
        <p:spPr bwMode="auto">
          <a:xfrm>
            <a:off x="4121443" y="3964111"/>
            <a:ext cx="3406068" cy="82565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Bespoke Online Reporting Interface</a:t>
            </a:r>
          </a:p>
        </p:txBody>
      </p:sp>
      <p:sp>
        <p:nvSpPr>
          <p:cNvPr id="111" name="Rounded Rectangle 110"/>
          <p:cNvSpPr/>
          <p:nvPr/>
        </p:nvSpPr>
        <p:spPr bwMode="auto">
          <a:xfrm>
            <a:off x="4121442" y="4248899"/>
            <a:ext cx="3406069" cy="93916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Microsite Build</a:t>
            </a:r>
          </a:p>
        </p:txBody>
      </p:sp>
      <p:sp>
        <p:nvSpPr>
          <p:cNvPr id="112" name="Rounded Rectangle 111"/>
          <p:cNvSpPr/>
          <p:nvPr/>
        </p:nvSpPr>
        <p:spPr bwMode="auto">
          <a:xfrm>
            <a:off x="4083912" y="4509375"/>
            <a:ext cx="2628206" cy="77069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Bespoke Tip-Off Line Set-up</a:t>
            </a:r>
          </a:p>
        </p:txBody>
      </p:sp>
      <p:sp>
        <p:nvSpPr>
          <p:cNvPr id="113" name="Rounded Rectangle 112"/>
          <p:cNvSpPr/>
          <p:nvPr/>
        </p:nvSpPr>
        <p:spPr bwMode="auto">
          <a:xfrm>
            <a:off x="3768139" y="4110266"/>
            <a:ext cx="3685817" cy="78354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Marketing planning &amp; Implementation</a:t>
            </a:r>
          </a:p>
        </p:txBody>
      </p:sp>
      <p:grpSp>
        <p:nvGrpSpPr>
          <p:cNvPr id="90" name="Group 113"/>
          <p:cNvGrpSpPr/>
          <p:nvPr/>
        </p:nvGrpSpPr>
        <p:grpSpPr>
          <a:xfrm>
            <a:off x="4176806" y="5786343"/>
            <a:ext cx="2123386" cy="175429"/>
            <a:chOff x="3157938" y="5457470"/>
            <a:chExt cx="2831181" cy="233905"/>
          </a:xfrm>
        </p:grpSpPr>
        <p:sp>
          <p:nvSpPr>
            <p:cNvPr id="115" name="Diamond 114"/>
            <p:cNvSpPr/>
            <p:nvPr/>
          </p:nvSpPr>
          <p:spPr bwMode="auto">
            <a:xfrm>
              <a:off x="3157938" y="5457470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1050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3368983" y="5478015"/>
              <a:ext cx="2620136" cy="2133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1</a:t>
              </a:r>
              <a:r>
                <a:rPr lang="en-GB" sz="525" baseline="30000" dirty="0">
                  <a:latin typeface="Calibri" panose="020F0502020204030204" pitchFamily="34" charset="0"/>
                </a:rPr>
                <a:t>st</a:t>
              </a:r>
              <a:r>
                <a:rPr lang="en-GB" sz="525" dirty="0">
                  <a:latin typeface="Calibri" panose="020F0502020204030204" pitchFamily="34" charset="0"/>
                </a:rPr>
                <a:t> Draft Code</a:t>
              </a:r>
              <a:br>
                <a:rPr lang="en-GB" sz="525" dirty="0">
                  <a:latin typeface="Calibri" panose="020F0502020204030204" pitchFamily="34" charset="0"/>
                </a:rPr>
              </a:br>
              <a:r>
                <a:rPr lang="en-GB" sz="525" dirty="0">
                  <a:latin typeface="Calibri" panose="020F0502020204030204" pitchFamily="34" charset="0"/>
                </a:rPr>
                <a:t>Processes to ETTOS</a:t>
              </a:r>
            </a:p>
          </p:txBody>
        </p:sp>
      </p:grpSp>
      <p:cxnSp>
        <p:nvCxnSpPr>
          <p:cNvPr id="117" name="Elbow Connector 116"/>
          <p:cNvCxnSpPr>
            <a:endCxn id="115" idx="1"/>
          </p:cNvCxnSpPr>
          <p:nvPr/>
        </p:nvCxnSpPr>
        <p:spPr bwMode="auto">
          <a:xfrm>
            <a:off x="3503221" y="5726949"/>
            <a:ext cx="673585" cy="113394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8" name="Rounded Rectangle 117"/>
          <p:cNvSpPr/>
          <p:nvPr/>
        </p:nvSpPr>
        <p:spPr bwMode="auto">
          <a:xfrm>
            <a:off x="4953262" y="5854687"/>
            <a:ext cx="2730986" cy="104027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Fully Drafted CPs through change control</a:t>
            </a:r>
          </a:p>
        </p:txBody>
      </p:sp>
      <p:sp>
        <p:nvSpPr>
          <p:cNvPr id="123" name="Rounded Rectangle 122"/>
          <p:cNvSpPr/>
          <p:nvPr/>
        </p:nvSpPr>
        <p:spPr bwMode="auto">
          <a:xfrm>
            <a:off x="4153918" y="4639163"/>
            <a:ext cx="1963637" cy="95115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UAT Functionality (Approach, Script, Issue MGT, Defect sign-off)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4418606" y="5195709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>
                <a:latin typeface="Calibri" panose="020F0502020204030204" pitchFamily="34" charset="0"/>
              </a:rPr>
              <a:t>ETTOS Bulletin </a:t>
            </a:r>
            <a:r>
              <a:rPr lang="en-GB" sz="525" dirty="0" smtClean="0">
                <a:latin typeface="Calibri" panose="020F0502020204030204" pitchFamily="34" charset="0"/>
              </a:rPr>
              <a:t>1</a:t>
            </a:r>
            <a:endParaRPr lang="en-GB" sz="525" dirty="0">
              <a:latin typeface="Calibri" panose="020F0502020204030204" pitchFamily="34" charset="0"/>
            </a:endParaRPr>
          </a:p>
        </p:txBody>
      </p:sp>
      <p:grpSp>
        <p:nvGrpSpPr>
          <p:cNvPr id="91" name="Group 129"/>
          <p:cNvGrpSpPr/>
          <p:nvPr/>
        </p:nvGrpSpPr>
        <p:grpSpPr>
          <a:xfrm>
            <a:off x="5095500" y="5165706"/>
            <a:ext cx="889536" cy="127502"/>
            <a:chOff x="1413031" y="4607060"/>
            <a:chExt cx="1186048" cy="170003"/>
          </a:xfrm>
        </p:grpSpPr>
        <p:sp>
          <p:nvSpPr>
            <p:cNvPr id="131" name="Diamond 130"/>
            <p:cNvSpPr/>
            <p:nvPr/>
          </p:nvSpPr>
          <p:spPr bwMode="auto">
            <a:xfrm>
              <a:off x="1413031" y="4607060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1626468" y="4637544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ETTOS Bulletin </a:t>
              </a:r>
              <a:r>
                <a:rPr lang="en-GB" sz="525" dirty="0" smtClean="0">
                  <a:latin typeface="Calibri" panose="020F0502020204030204" pitchFamily="34" charset="0"/>
                </a:rPr>
                <a:t>2</a:t>
              </a:r>
              <a:endParaRPr lang="en-GB" sz="525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94" name="Group 132"/>
          <p:cNvGrpSpPr/>
          <p:nvPr/>
        </p:nvGrpSpPr>
        <p:grpSpPr>
          <a:xfrm>
            <a:off x="5951963" y="5144551"/>
            <a:ext cx="889536" cy="127502"/>
            <a:chOff x="1413031" y="4607060"/>
            <a:chExt cx="1186048" cy="170003"/>
          </a:xfrm>
        </p:grpSpPr>
        <p:sp>
          <p:nvSpPr>
            <p:cNvPr id="134" name="Diamond 133"/>
            <p:cNvSpPr/>
            <p:nvPr/>
          </p:nvSpPr>
          <p:spPr bwMode="auto">
            <a:xfrm>
              <a:off x="1413031" y="4607060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1626468" y="4637544"/>
              <a:ext cx="972611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ETTOS </a:t>
              </a:r>
              <a:r>
                <a:rPr lang="en-GB" sz="525" dirty="0" smtClean="0">
                  <a:latin typeface="Calibri" panose="020F0502020204030204" pitchFamily="34" charset="0"/>
                </a:rPr>
                <a:t>Bulletin 3</a:t>
              </a:r>
              <a:endParaRPr lang="en-GB" sz="525" dirty="0">
                <a:latin typeface="Calibri" panose="020F0502020204030204" pitchFamily="34" charset="0"/>
              </a:endParaRPr>
            </a:p>
          </p:txBody>
        </p:sp>
      </p:grpSp>
      <p:grpSp>
        <p:nvGrpSpPr>
          <p:cNvPr id="95" name="Group 135"/>
          <p:cNvGrpSpPr/>
          <p:nvPr/>
        </p:nvGrpSpPr>
        <p:grpSpPr>
          <a:xfrm>
            <a:off x="6984280" y="5144551"/>
            <a:ext cx="837459" cy="127502"/>
            <a:chOff x="479738" y="4607060"/>
            <a:chExt cx="1116612" cy="170003"/>
          </a:xfrm>
        </p:grpSpPr>
        <p:sp>
          <p:nvSpPr>
            <p:cNvPr id="137" name="Diamond 136"/>
            <p:cNvSpPr/>
            <p:nvPr/>
          </p:nvSpPr>
          <p:spPr bwMode="auto">
            <a:xfrm>
              <a:off x="479738" y="4607060"/>
              <a:ext cx="144000" cy="144000"/>
            </a:xfrm>
            <a:prstGeom prst="diamond">
              <a:avLst/>
            </a:prstGeom>
            <a:solidFill>
              <a:srgbClr val="92D050"/>
            </a:solidFill>
            <a:ln w="635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623738" y="4637544"/>
              <a:ext cx="972612" cy="1395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l"/>
              <a:r>
                <a:rPr lang="en-GB" sz="525" dirty="0">
                  <a:latin typeface="Calibri" panose="020F0502020204030204" pitchFamily="34" charset="0"/>
                </a:rPr>
                <a:t>ETTOS Bulletin </a:t>
              </a:r>
              <a:r>
                <a:rPr lang="en-GB" sz="525" dirty="0" smtClean="0">
                  <a:latin typeface="Calibri" panose="020F0502020204030204" pitchFamily="34" charset="0"/>
                </a:rPr>
                <a:t>4</a:t>
              </a:r>
              <a:endParaRPr lang="en-GB" sz="525" dirty="0">
                <a:latin typeface="Calibri" panose="020F0502020204030204" pitchFamily="34" charset="0"/>
              </a:endParaRPr>
            </a:p>
          </p:txBody>
        </p:sp>
      </p:grpSp>
      <p:cxnSp>
        <p:nvCxnSpPr>
          <p:cNvPr id="139" name="Elbow Connector 138"/>
          <p:cNvCxnSpPr/>
          <p:nvPr/>
        </p:nvCxnSpPr>
        <p:spPr bwMode="auto">
          <a:xfrm rot="16200000" flipH="1">
            <a:off x="7603313" y="5953394"/>
            <a:ext cx="107144" cy="85217"/>
          </a:xfrm>
          <a:prstGeom prst="bentConnector2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0" name="Elbow Connector 139"/>
          <p:cNvCxnSpPr>
            <a:endCxn id="118" idx="1"/>
          </p:cNvCxnSpPr>
          <p:nvPr/>
        </p:nvCxnSpPr>
        <p:spPr bwMode="auto">
          <a:xfrm flipV="1">
            <a:off x="4764312" y="5906701"/>
            <a:ext cx="188950" cy="116000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97" name="Group 140"/>
          <p:cNvGrpSpPr/>
          <p:nvPr/>
        </p:nvGrpSpPr>
        <p:grpSpPr>
          <a:xfrm>
            <a:off x="2875189" y="2270861"/>
            <a:ext cx="5230897" cy="115496"/>
            <a:chOff x="2221933" y="732686"/>
            <a:chExt cx="6974529" cy="153995"/>
          </a:xfrm>
        </p:grpSpPr>
        <p:sp>
          <p:nvSpPr>
            <p:cNvPr id="142" name="5-Point Star 141"/>
            <p:cNvSpPr/>
            <p:nvPr/>
          </p:nvSpPr>
          <p:spPr bwMode="auto">
            <a:xfrm>
              <a:off x="2221933" y="7326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3" name="5-Point Star 142"/>
            <p:cNvSpPr/>
            <p:nvPr/>
          </p:nvSpPr>
          <p:spPr bwMode="auto">
            <a:xfrm>
              <a:off x="3333701" y="7351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4" name="5-Point Star 143"/>
            <p:cNvSpPr/>
            <p:nvPr/>
          </p:nvSpPr>
          <p:spPr bwMode="auto">
            <a:xfrm>
              <a:off x="4502935" y="7351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5" name="5-Point Star 144"/>
            <p:cNvSpPr/>
            <p:nvPr/>
          </p:nvSpPr>
          <p:spPr bwMode="auto">
            <a:xfrm>
              <a:off x="5754619" y="742681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6" name="5-Point Star 145"/>
            <p:cNvSpPr/>
            <p:nvPr/>
          </p:nvSpPr>
          <p:spPr bwMode="auto">
            <a:xfrm>
              <a:off x="6848903" y="7351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7" name="5-Point Star 146"/>
            <p:cNvSpPr/>
            <p:nvPr/>
          </p:nvSpPr>
          <p:spPr bwMode="auto">
            <a:xfrm>
              <a:off x="7920701" y="7351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8" name="5-Point Star 147"/>
            <p:cNvSpPr/>
            <p:nvPr/>
          </p:nvSpPr>
          <p:spPr bwMode="auto">
            <a:xfrm>
              <a:off x="9052462" y="735186"/>
              <a:ext cx="144000" cy="144000"/>
            </a:xfrm>
            <a:prstGeom prst="star5">
              <a:avLst/>
            </a:prstGeom>
            <a:solidFill>
              <a:schemeClr val="accent3"/>
            </a:solidFill>
            <a:ln w="635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67500" tIns="35100" rIns="67500" bIns="35100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800" eaLnBrk="0" fontAlgn="base" hangingPunct="0">
                <a:spcBef>
                  <a:spcPct val="50000"/>
                </a:spcBef>
                <a:spcAft>
                  <a:spcPct val="0"/>
                </a:spcAft>
                <a:buClr>
                  <a:schemeClr val="tx2"/>
                </a:buClr>
              </a:pPr>
              <a:endParaRPr lang="en-GB" sz="600" b="1">
                <a:solidFill>
                  <a:srgbClr val="737377"/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49" name="Diamond 148"/>
          <p:cNvSpPr/>
          <p:nvPr/>
        </p:nvSpPr>
        <p:spPr bwMode="auto">
          <a:xfrm>
            <a:off x="3214158" y="2948458"/>
            <a:ext cx="108000" cy="108000"/>
          </a:xfrm>
          <a:prstGeom prst="diamond">
            <a:avLst/>
          </a:prstGeom>
          <a:solidFill>
            <a:srgbClr val="00B0F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377124" y="2967460"/>
            <a:ext cx="653384" cy="1600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>
                <a:latin typeface="Calibri" panose="020F0502020204030204" pitchFamily="34" charset="0"/>
              </a:rPr>
              <a:t>Tripartite Agreement</a:t>
            </a:r>
          </a:p>
        </p:txBody>
      </p:sp>
      <p:sp>
        <p:nvSpPr>
          <p:cNvPr id="151" name="Diamond 150"/>
          <p:cNvSpPr/>
          <p:nvPr/>
        </p:nvSpPr>
        <p:spPr bwMode="auto">
          <a:xfrm>
            <a:off x="3386187" y="2641031"/>
            <a:ext cx="108000" cy="108000"/>
          </a:xfrm>
          <a:prstGeom prst="diamond">
            <a:avLst/>
          </a:prstGeom>
          <a:solidFill>
            <a:srgbClr val="00B0F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492792" y="2639645"/>
            <a:ext cx="729458" cy="1600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>
                <a:latin typeface="Calibri" panose="020F0502020204030204" pitchFamily="34" charset="0"/>
              </a:rPr>
              <a:t>Contract physically signed</a:t>
            </a:r>
          </a:p>
        </p:txBody>
      </p:sp>
      <p:sp>
        <p:nvSpPr>
          <p:cNvPr id="153" name="Diamond 152"/>
          <p:cNvSpPr/>
          <p:nvPr/>
        </p:nvSpPr>
        <p:spPr bwMode="auto">
          <a:xfrm>
            <a:off x="6463106" y="3394933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4" name="Diamond 153"/>
          <p:cNvSpPr/>
          <p:nvPr/>
        </p:nvSpPr>
        <p:spPr bwMode="auto">
          <a:xfrm>
            <a:off x="3924111" y="3413750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5" name="Diamond 154"/>
          <p:cNvSpPr/>
          <p:nvPr/>
        </p:nvSpPr>
        <p:spPr bwMode="auto">
          <a:xfrm>
            <a:off x="4720112" y="3400703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 dirty="0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6" name="Diamond 155"/>
          <p:cNvSpPr/>
          <p:nvPr/>
        </p:nvSpPr>
        <p:spPr bwMode="auto">
          <a:xfrm>
            <a:off x="5648022" y="3400630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7" name="Diamond 156"/>
          <p:cNvSpPr/>
          <p:nvPr/>
        </p:nvSpPr>
        <p:spPr bwMode="auto">
          <a:xfrm>
            <a:off x="7332871" y="3400630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4013962" y="3406351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</a:t>
            </a:r>
            <a:r>
              <a:rPr lang="en-GB" sz="525" dirty="0">
                <a:latin typeface="Calibri" panose="020F0502020204030204" pitchFamily="34" charset="0"/>
              </a:rPr>
              <a:t>monthly deliverables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6531833" y="3416143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</a:t>
            </a:r>
            <a:r>
              <a:rPr lang="en-GB" sz="525" dirty="0">
                <a:latin typeface="Calibri" panose="020F0502020204030204" pitchFamily="34" charset="0"/>
              </a:rPr>
              <a:t>monthly deliverables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5728460" y="3416148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</a:t>
            </a:r>
            <a:r>
              <a:rPr lang="en-GB" sz="525" dirty="0">
                <a:latin typeface="Calibri" panose="020F0502020204030204" pitchFamily="34" charset="0"/>
              </a:rPr>
              <a:t>monthly deliverables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7407053" y="3416143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</a:t>
            </a:r>
            <a:r>
              <a:rPr lang="en-GB" sz="525" dirty="0">
                <a:latin typeface="Calibri" panose="020F0502020204030204" pitchFamily="34" charset="0"/>
              </a:rPr>
              <a:t>monthly deliverables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4787949" y="3409621"/>
            <a:ext cx="729458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</a:t>
            </a:r>
            <a:endParaRPr lang="en-GB" sz="525" dirty="0">
              <a:latin typeface="Calibri" panose="020F0502020204030204" pitchFamily="34" charset="0"/>
            </a:endParaRPr>
          </a:p>
        </p:txBody>
      </p:sp>
      <p:sp>
        <p:nvSpPr>
          <p:cNvPr id="163" name="Rounded Rectangle 162"/>
          <p:cNvSpPr/>
          <p:nvPr/>
        </p:nvSpPr>
        <p:spPr bwMode="auto">
          <a:xfrm>
            <a:off x="3262806" y="3204595"/>
            <a:ext cx="880065" cy="86602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PIA</a:t>
            </a:r>
          </a:p>
        </p:txBody>
      </p:sp>
      <p:sp>
        <p:nvSpPr>
          <p:cNvPr id="164" name="Rounded Rectangle 163"/>
          <p:cNvSpPr/>
          <p:nvPr/>
        </p:nvSpPr>
        <p:spPr bwMode="auto">
          <a:xfrm>
            <a:off x="6444208" y="3140968"/>
            <a:ext cx="676153" cy="81825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Historic data to industry</a:t>
            </a:r>
          </a:p>
        </p:txBody>
      </p:sp>
      <p:cxnSp>
        <p:nvCxnSpPr>
          <p:cNvPr id="165" name="Straight Connector 164"/>
          <p:cNvCxnSpPr>
            <a:endCxn id="72" idx="3"/>
          </p:cNvCxnSpPr>
          <p:nvPr/>
        </p:nvCxnSpPr>
        <p:spPr>
          <a:xfrm flipH="1" flipV="1">
            <a:off x="5566361" y="4077064"/>
            <a:ext cx="1961150" cy="33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Elbow Connector 167"/>
          <p:cNvCxnSpPr>
            <a:stCxn id="59" idx="2"/>
            <a:endCxn id="113" idx="1"/>
          </p:cNvCxnSpPr>
          <p:nvPr/>
        </p:nvCxnSpPr>
        <p:spPr>
          <a:xfrm rot="16200000" flipH="1">
            <a:off x="3666974" y="4048277"/>
            <a:ext cx="140872" cy="61461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Rounded Rectangle 168"/>
          <p:cNvSpPr/>
          <p:nvPr/>
        </p:nvSpPr>
        <p:spPr bwMode="auto">
          <a:xfrm>
            <a:off x="4956448" y="5479697"/>
            <a:ext cx="1753766" cy="81825"/>
          </a:xfrm>
          <a:prstGeom prst="roundRect">
            <a:avLst/>
          </a:prstGeom>
          <a:solidFill>
            <a:srgbClr val="0070C0"/>
          </a:solidFill>
          <a:ln w="3175" cap="flat" cmpd="sng" algn="ctr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r>
              <a:rPr lang="en-GB" sz="525" dirty="0">
                <a:solidFill>
                  <a:schemeClr val="bg1"/>
                </a:solidFill>
                <a:latin typeface="Calibri" panose="020F0502020204030204" pitchFamily="34" charset="0"/>
              </a:rPr>
              <a:t>Train call-handling agents </a:t>
            </a:r>
          </a:p>
        </p:txBody>
      </p:sp>
      <p:sp>
        <p:nvSpPr>
          <p:cNvPr id="166" name="TextBox 165"/>
          <p:cNvSpPr txBox="1"/>
          <p:nvPr/>
        </p:nvSpPr>
        <p:spPr>
          <a:xfrm>
            <a:off x="4452495" y="3696702"/>
            <a:ext cx="729459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meeting 1</a:t>
            </a:r>
            <a:endParaRPr lang="en-GB" sz="525" dirty="0">
              <a:latin typeface="Calibri" panose="020F0502020204030204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5115876" y="3718362"/>
            <a:ext cx="729459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meeting 2</a:t>
            </a:r>
            <a:endParaRPr lang="en-GB" sz="525" dirty="0">
              <a:latin typeface="Calibri" panose="020F0502020204030204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6084168" y="3732071"/>
            <a:ext cx="729459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meeting 3</a:t>
            </a:r>
            <a:endParaRPr lang="en-GB" sz="525" dirty="0">
              <a:latin typeface="Calibri" panose="020F0502020204030204" pitchFamily="34" charset="0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6858467" y="3752927"/>
            <a:ext cx="729459" cy="10463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GB" sz="525" dirty="0" smtClean="0">
                <a:latin typeface="Calibri" panose="020F0502020204030204" pitchFamily="34" charset="0"/>
              </a:rPr>
              <a:t>EWG meeting 4</a:t>
            </a:r>
            <a:endParaRPr lang="en-GB" sz="525" dirty="0">
              <a:latin typeface="Calibri" panose="020F0502020204030204" pitchFamily="34" charset="0"/>
            </a:endParaRPr>
          </a:p>
        </p:txBody>
      </p:sp>
      <p:sp>
        <p:nvSpPr>
          <p:cNvPr id="174" name="Diamond 173"/>
          <p:cNvSpPr/>
          <p:nvPr/>
        </p:nvSpPr>
        <p:spPr bwMode="auto">
          <a:xfrm>
            <a:off x="5021124" y="3688415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76" name="Diamond 175"/>
          <p:cNvSpPr/>
          <p:nvPr/>
        </p:nvSpPr>
        <p:spPr bwMode="auto">
          <a:xfrm>
            <a:off x="5976168" y="3717032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77" name="Diamond 176"/>
          <p:cNvSpPr/>
          <p:nvPr/>
        </p:nvSpPr>
        <p:spPr bwMode="auto">
          <a:xfrm>
            <a:off x="6739874" y="3730293"/>
            <a:ext cx="108000" cy="108000"/>
          </a:xfrm>
          <a:prstGeom prst="diamond">
            <a:avLst/>
          </a:prstGeom>
          <a:solidFill>
            <a:srgbClr val="92D050"/>
          </a:solidFill>
          <a:ln w="63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75" name="Diamond 174"/>
          <p:cNvSpPr/>
          <p:nvPr/>
        </p:nvSpPr>
        <p:spPr bwMode="auto">
          <a:xfrm>
            <a:off x="4355976" y="3645024"/>
            <a:ext cx="108000" cy="108000"/>
          </a:xfrm>
          <a:prstGeom prst="diamond">
            <a:avLst/>
          </a:prstGeom>
          <a:solidFill>
            <a:srgbClr val="00B0F0"/>
          </a:solidFill>
          <a:ln w="63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sp>
        <p:nvSpPr>
          <p:cNvPr id="178" name="Diamond 177"/>
          <p:cNvSpPr/>
          <p:nvPr/>
        </p:nvSpPr>
        <p:spPr bwMode="auto">
          <a:xfrm>
            <a:off x="4283968" y="5157192"/>
            <a:ext cx="108000" cy="108000"/>
          </a:xfrm>
          <a:prstGeom prst="diamond">
            <a:avLst/>
          </a:prstGeom>
          <a:solidFill>
            <a:srgbClr val="00B0F0"/>
          </a:solidFill>
          <a:ln w="63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67500" tIns="35100" rIns="67500" bIns="35100" numCol="1" rtlCol="0" anchor="ctr" anchorCtr="0" compatLnSpc="1">
            <a:prstTxWarp prst="textNoShape">
              <a:avLst/>
            </a:prstTxWarp>
          </a:bodyPr>
          <a:lstStyle/>
          <a:p>
            <a:pPr algn="ctr" defTabSz="685800" eaLnBrk="0" fontAlgn="base" hangingPunct="0">
              <a:spcBef>
                <a:spcPct val="50000"/>
              </a:spcBef>
              <a:spcAft>
                <a:spcPct val="0"/>
              </a:spcAft>
              <a:buClr>
                <a:schemeClr val="tx2"/>
              </a:buClr>
            </a:pPr>
            <a:endParaRPr lang="en-GB" sz="600" b="1">
              <a:solidFill>
                <a:srgbClr val="737377"/>
              </a:solidFill>
              <a:latin typeface="Calibri" panose="020F0502020204030204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3262281" y="2243868"/>
            <a:ext cx="0" cy="4076989"/>
          </a:xfrm>
          <a:prstGeom prst="line">
            <a:avLst/>
          </a:prstGeom>
          <a:noFill/>
          <a:ln w="9525" cap="flat" cmpd="sng" algn="ctr">
            <a:solidFill>
              <a:srgbClr val="666666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="" xmlns:p14="http://schemas.microsoft.com/office/powerpoint/2010/main" val="104587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28688" y="2060848"/>
            <a:ext cx="7272338" cy="4105003"/>
          </a:xfrm>
        </p:spPr>
        <p:txBody>
          <a:bodyPr/>
          <a:lstStyle/>
          <a:p>
            <a:r>
              <a:rPr lang="en-GB" sz="2800" dirty="0" smtClean="0"/>
              <a:t>ECOES </a:t>
            </a:r>
            <a:r>
              <a:rPr lang="en-GB" sz="2800" dirty="0" smtClean="0"/>
              <a:t>access granted, work has begun on matching historic Electricity tip-offs</a:t>
            </a:r>
            <a:endParaRPr lang="en-GB" sz="2800" dirty="0" smtClean="0"/>
          </a:p>
          <a:p>
            <a:r>
              <a:rPr lang="en-GB" sz="2800" dirty="0" smtClean="0"/>
              <a:t>Gas Data provision – UNC Mod </a:t>
            </a:r>
            <a:r>
              <a:rPr lang="en-GB" sz="2800" dirty="0" smtClean="0"/>
              <a:t>584S and SPAA CP 16/344 in progress</a:t>
            </a:r>
          </a:p>
          <a:p>
            <a:r>
              <a:rPr lang="en-GB" sz="2800" dirty="0" smtClean="0"/>
              <a:t>Secure email system on track to testing W/C 25</a:t>
            </a:r>
            <a:r>
              <a:rPr lang="en-GB" sz="2800" baseline="30000" dirty="0" smtClean="0"/>
              <a:t>th</a:t>
            </a:r>
            <a:r>
              <a:rPr lang="en-GB" sz="2800" dirty="0" smtClean="0"/>
              <a:t> July 2016</a:t>
            </a:r>
            <a:endParaRPr lang="en-GB" sz="2800" dirty="0" smtClean="0"/>
          </a:p>
          <a:p>
            <a:r>
              <a:rPr lang="en-GB" sz="2800" dirty="0" smtClean="0"/>
              <a:t>Marketing – Revised branding developed, </a:t>
            </a:r>
            <a:r>
              <a:rPr lang="en-GB" sz="2800" dirty="0" err="1" smtClean="0"/>
              <a:t>Crimestoppers</a:t>
            </a:r>
            <a:r>
              <a:rPr lang="en-GB" sz="2800" dirty="0" smtClean="0"/>
              <a:t> working with </a:t>
            </a:r>
            <a:r>
              <a:rPr lang="en-GB" sz="2800" dirty="0" err="1" smtClean="0"/>
              <a:t>Ofgem</a:t>
            </a:r>
            <a:r>
              <a:rPr lang="en-GB" sz="2800" dirty="0" smtClean="0"/>
              <a:t> on PR launch</a:t>
            </a:r>
            <a:endParaRPr lang="en-GB" sz="2800" dirty="0" smtClean="0"/>
          </a:p>
          <a:p>
            <a:pPr>
              <a:buNone/>
            </a:pPr>
            <a:endParaRPr lang="en-GB" sz="2800" dirty="0" smtClean="0"/>
          </a:p>
          <a:p>
            <a:pPr lvl="1"/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196752"/>
            <a:ext cx="8064896" cy="571504"/>
          </a:xfrm>
        </p:spPr>
        <p:txBody>
          <a:bodyPr/>
          <a:lstStyle/>
          <a:p>
            <a:r>
              <a:rPr lang="en-GB" dirty="0" smtClean="0"/>
              <a:t>Work Stream 1 – Service Implementation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331693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2276872"/>
            <a:ext cx="7704856" cy="2520280"/>
          </a:xfrm>
        </p:spPr>
        <p:txBody>
          <a:bodyPr/>
          <a:lstStyle/>
          <a:p>
            <a:r>
              <a:rPr lang="en-GB" sz="2800" dirty="0" smtClean="0"/>
              <a:t>SPOC </a:t>
            </a:r>
            <a:r>
              <a:rPr lang="en-GB" sz="2800" dirty="0" smtClean="0"/>
              <a:t>– a number of organisations still to provide </a:t>
            </a:r>
            <a:r>
              <a:rPr lang="en-GB" sz="2800" dirty="0" smtClean="0"/>
              <a:t>details</a:t>
            </a:r>
          </a:p>
          <a:p>
            <a:r>
              <a:rPr lang="en-GB" sz="2800" dirty="0" smtClean="0"/>
              <a:t>Where SPOC has not been provided </a:t>
            </a:r>
            <a:r>
              <a:rPr lang="en-GB" sz="2800" dirty="0" err="1" smtClean="0"/>
              <a:t>Crimestoppers</a:t>
            </a:r>
            <a:r>
              <a:rPr lang="en-GB" sz="2800" dirty="0" smtClean="0"/>
              <a:t> using Contract Manager as initial point of contact</a:t>
            </a:r>
            <a:endParaRPr lang="en-GB" sz="2800" dirty="0" smtClean="0"/>
          </a:p>
          <a:p>
            <a:endParaRPr lang="en-GB" sz="2800" dirty="0" smtClean="0"/>
          </a:p>
          <a:p>
            <a:endParaRPr lang="en-GB" sz="2800" dirty="0" smtClean="0"/>
          </a:p>
          <a:p>
            <a:pPr>
              <a:buNone/>
            </a:pPr>
            <a:endParaRPr lang="en-GB" sz="2800" dirty="0" smtClean="0"/>
          </a:p>
          <a:p>
            <a:pPr lvl="1"/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1268760"/>
            <a:ext cx="8424936" cy="571504"/>
          </a:xfrm>
        </p:spPr>
        <p:txBody>
          <a:bodyPr/>
          <a:lstStyle/>
          <a:p>
            <a:r>
              <a:rPr lang="en-GB" dirty="0" smtClean="0"/>
              <a:t>Work Stream 2 – Stakeholder Management</a:t>
            </a:r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331693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928688" y="1556793"/>
            <a:ext cx="7272338" cy="1008111"/>
          </a:xfrm>
        </p:spPr>
        <p:txBody>
          <a:bodyPr/>
          <a:lstStyle/>
          <a:p>
            <a:pPr lvl="0">
              <a:defRPr/>
            </a:pPr>
            <a:r>
              <a:rPr lang="en-GB" sz="2800" dirty="0" smtClean="0"/>
              <a:t>DCUSA DCP 264 – Awaiting Authority Consent</a:t>
            </a:r>
            <a:endParaRPr lang="en-GB" sz="2800" dirty="0" smtClean="0"/>
          </a:p>
          <a:p>
            <a:pPr lvl="0">
              <a:defRPr/>
            </a:pPr>
            <a:r>
              <a:rPr lang="en-GB" sz="2800" dirty="0" smtClean="0"/>
              <a:t>SPAA CP 16/325 – Rejected a Change </a:t>
            </a:r>
            <a:r>
              <a:rPr lang="en-GB" sz="2800" dirty="0" err="1" smtClean="0"/>
              <a:t>Borad</a:t>
            </a:r>
            <a:r>
              <a:rPr lang="en-GB" sz="2800" dirty="0" smtClean="0"/>
              <a:t> </a:t>
            </a:r>
            <a:endParaRPr lang="en-GB" sz="2800" dirty="0" smtClean="0"/>
          </a:p>
          <a:p>
            <a:pPr lvl="0">
              <a:defRPr/>
            </a:pPr>
            <a:r>
              <a:rPr lang="en-GB" sz="2800" dirty="0" smtClean="0"/>
              <a:t>ETTOS</a:t>
            </a:r>
            <a:r>
              <a:rPr lang="en-GB" sz="2800" dirty="0" smtClean="0"/>
              <a:t> </a:t>
            </a:r>
            <a:r>
              <a:rPr lang="en-GB" sz="2800" dirty="0" smtClean="0"/>
              <a:t>Change Guideline </a:t>
            </a:r>
            <a:r>
              <a:rPr lang="en-GB" sz="2800" dirty="0" smtClean="0"/>
              <a:t>agreed </a:t>
            </a:r>
            <a:endParaRPr lang="en-GB" sz="2800" dirty="0" smtClean="0"/>
          </a:p>
          <a:p>
            <a:pPr lvl="0">
              <a:defRPr/>
            </a:pPr>
            <a:r>
              <a:rPr lang="en-GB" sz="2800" dirty="0" smtClean="0"/>
              <a:t> Four Contract Change notifications (CNNs</a:t>
            </a:r>
            <a:r>
              <a:rPr lang="en-GB" sz="2800" dirty="0" smtClean="0"/>
              <a:t>)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sz="2400" dirty="0" smtClean="0"/>
              <a:t>CCN 001 Emergency Service – Rejected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sz="2400" dirty="0" smtClean="0"/>
              <a:t>CCN 002 Additional ETTOS Users– Agreed in principle, requires SPPA and DCUSA CPs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sz="2400" dirty="0" smtClean="0"/>
              <a:t>CCN 003 Gas Tip Off Dissemination- Agreed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sz="2400" dirty="0" smtClean="0"/>
              <a:t>CCN 004 Email Alerts - Agreed</a:t>
            </a:r>
            <a:endParaRPr lang="en-GB" sz="2400" dirty="0" smtClean="0"/>
          </a:p>
          <a:p>
            <a:pPr>
              <a:buNone/>
            </a:pPr>
            <a:endParaRPr lang="en-GB" sz="2800" dirty="0" smtClean="0"/>
          </a:p>
          <a:p>
            <a:pPr lvl="1"/>
            <a:endParaRPr lang="en-GB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en-GB" dirty="0" smtClean="0"/>
              <a:t>Work Stream 3 – Governance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2331693179"/>
      </p:ext>
    </p:extLst>
  </p:cSld>
  <p:clrMapOvr>
    <a:masterClrMapping/>
  </p:clrMapOvr>
</p:sld>
</file>

<file path=ppt/theme/theme1.xml><?xml version="1.0" encoding="utf-8"?>
<a:theme xmlns:a="http://schemas.openxmlformats.org/drawingml/2006/main" name="ElectraLinkPowerPoint_Template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  <a:txDef>
      <a:spPr>
        <a:noFill/>
      </a:spPr>
      <a:bodyPr wrap="square" rtlCol="0">
        <a:spAutoFit/>
      </a:bodyPr>
      <a:lstStyle>
        <a:defPPr algn="ctr">
          <a:defRPr sz="1000" dirty="0" smtClean="0">
            <a:solidFill>
              <a:schemeClr val="bg1">
                <a:lumMod val="50000"/>
              </a:schemeClr>
            </a:solidFill>
          </a:defRPr>
        </a:defPPr>
      </a:lstStyle>
    </a:tx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ElectraLinkPowerPoint_Template_Master</Template>
  <TotalTime>9891</TotalTime>
  <Words>346</Words>
  <Application>Microsoft Office PowerPoint</Application>
  <PresentationFormat>On-screen Show (4:3)</PresentationFormat>
  <Paragraphs>92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ElectraLinkPowerPoint_Template_Master</vt:lpstr>
      <vt:lpstr>ElectraLink  ETTOS WG MEETING 12 July 2016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Presentation’s Title</dc:title>
  <dc:creator>laceys</dc:creator>
  <cp:lastModifiedBy>John Lees</cp:lastModifiedBy>
  <cp:revision>678</cp:revision>
  <cp:lastPrinted>2015-11-05T11:48:27Z</cp:lastPrinted>
  <dcterms:created xsi:type="dcterms:W3CDTF">2012-06-12T14:22:09Z</dcterms:created>
  <dcterms:modified xsi:type="dcterms:W3CDTF">2016-07-05T11:04:17Z</dcterms:modified>
</cp:coreProperties>
</file>